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9" r:id="rId11"/>
    <p:sldId id="270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5147" autoAdjust="0"/>
  </p:normalViewPr>
  <p:slideViewPr>
    <p:cSldViewPr snapToGrid="0">
      <p:cViewPr varScale="1">
        <p:scale>
          <a:sx n="84" d="100"/>
          <a:sy n="84" d="100"/>
        </p:scale>
        <p:origin x="78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IVY\Internship-Project\Excel\VideoGamesSa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/>
              <a:t>Time Series Analysis</a:t>
            </a:r>
          </a:p>
        </c:rich>
      </c:tx>
      <c:layout>
        <c:manualLayout>
          <c:xMode val="edge"/>
          <c:yMode val="edge"/>
          <c:x val="0.41080801564986924"/>
          <c:y val="1.650165016501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6049213727802088E-2"/>
          <c:y val="0.12772038567493113"/>
          <c:w val="0.9360829143345033"/>
          <c:h val="0.59267520537205576"/>
        </c:manualLayout>
      </c:layout>
      <c:lineChart>
        <c:grouping val="standard"/>
        <c:varyColors val="0"/>
        <c:ser>
          <c:idx val="0"/>
          <c:order val="0"/>
          <c:tx>
            <c:strRef>
              <c:f>Summary!$G$3</c:f>
              <c:strCache>
                <c:ptCount val="1"/>
                <c:pt idx="0">
                  <c:v>North America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Summary!$F$4:$F$42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</c:numCache>
            </c:numRef>
          </c:cat>
          <c:val>
            <c:numRef>
              <c:f>Summary!$G$4:$G$42</c:f>
              <c:numCache>
                <c:formatCode>General</c:formatCode>
                <c:ptCount val="39"/>
                <c:pt idx="0">
                  <c:v>10.590000000000003</c:v>
                </c:pt>
                <c:pt idx="1">
                  <c:v>33.4</c:v>
                </c:pt>
                <c:pt idx="2">
                  <c:v>26.920000000000005</c:v>
                </c:pt>
                <c:pt idx="3">
                  <c:v>7.76</c:v>
                </c:pt>
                <c:pt idx="4">
                  <c:v>33.28</c:v>
                </c:pt>
                <c:pt idx="5">
                  <c:v>33.729999999999997</c:v>
                </c:pt>
                <c:pt idx="6">
                  <c:v>12.5</c:v>
                </c:pt>
                <c:pt idx="7">
                  <c:v>8.4600000000000026</c:v>
                </c:pt>
                <c:pt idx="8">
                  <c:v>23.869999999999997</c:v>
                </c:pt>
                <c:pt idx="9">
                  <c:v>45.15</c:v>
                </c:pt>
                <c:pt idx="10">
                  <c:v>25.46</c:v>
                </c:pt>
                <c:pt idx="11">
                  <c:v>12.76</c:v>
                </c:pt>
                <c:pt idx="12">
                  <c:v>33.869999999999997</c:v>
                </c:pt>
                <c:pt idx="13">
                  <c:v>15.120000000000001</c:v>
                </c:pt>
                <c:pt idx="14">
                  <c:v>28.150000000000002</c:v>
                </c:pt>
                <c:pt idx="15">
                  <c:v>24.820000000000011</c:v>
                </c:pt>
                <c:pt idx="16">
                  <c:v>86.759999999999991</c:v>
                </c:pt>
                <c:pt idx="17">
                  <c:v>94.750000000000071</c:v>
                </c:pt>
                <c:pt idx="18">
                  <c:v>128.35999999999999</c:v>
                </c:pt>
                <c:pt idx="19">
                  <c:v>126.06000000000004</c:v>
                </c:pt>
                <c:pt idx="20">
                  <c:v>94.490000000000038</c:v>
                </c:pt>
                <c:pt idx="21">
                  <c:v>173.98000000000039</c:v>
                </c:pt>
                <c:pt idx="22">
                  <c:v>216.19000000000014</c:v>
                </c:pt>
                <c:pt idx="23">
                  <c:v>193.59000000000069</c:v>
                </c:pt>
                <c:pt idx="24">
                  <c:v>222.5900000000004</c:v>
                </c:pt>
                <c:pt idx="25">
                  <c:v>242.6100000000005</c:v>
                </c:pt>
                <c:pt idx="26">
                  <c:v>263.11999999999887</c:v>
                </c:pt>
                <c:pt idx="27">
                  <c:v>312.04999999999836</c:v>
                </c:pt>
                <c:pt idx="28">
                  <c:v>351.43999999999915</c:v>
                </c:pt>
                <c:pt idx="29">
                  <c:v>338.84999999999889</c:v>
                </c:pt>
                <c:pt idx="30">
                  <c:v>304.24</c:v>
                </c:pt>
                <c:pt idx="31">
                  <c:v>241.06000000000094</c:v>
                </c:pt>
                <c:pt idx="32">
                  <c:v>154.96000000000004</c:v>
                </c:pt>
                <c:pt idx="33">
                  <c:v>154.7700000000001</c:v>
                </c:pt>
                <c:pt idx="34">
                  <c:v>131.9700000000002</c:v>
                </c:pt>
                <c:pt idx="35">
                  <c:v>102.81999999999992</c:v>
                </c:pt>
                <c:pt idx="36">
                  <c:v>22.660000000000057</c:v>
                </c:pt>
                <c:pt idx="3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8E-4E62-98BB-2E9A7D656F3D}"/>
            </c:ext>
          </c:extLst>
        </c:ser>
        <c:ser>
          <c:idx val="1"/>
          <c:order val="1"/>
          <c:tx>
            <c:strRef>
              <c:f>Summary!$H$3</c:f>
              <c:strCache>
                <c:ptCount val="1"/>
                <c:pt idx="0">
                  <c:v>Europe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Summary!$F$4:$F$42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</c:numCache>
            </c:numRef>
          </c:cat>
          <c:val>
            <c:numRef>
              <c:f>Summary!$H$4:$H$42</c:f>
              <c:numCache>
                <c:formatCode>General</c:formatCode>
                <c:ptCount val="39"/>
                <c:pt idx="0">
                  <c:v>0.67000000000000015</c:v>
                </c:pt>
                <c:pt idx="1">
                  <c:v>1.9600000000000006</c:v>
                </c:pt>
                <c:pt idx="2">
                  <c:v>1.6500000000000008</c:v>
                </c:pt>
                <c:pt idx="3">
                  <c:v>0.80000000000000027</c:v>
                </c:pt>
                <c:pt idx="4">
                  <c:v>2.0999999999999996</c:v>
                </c:pt>
                <c:pt idx="5">
                  <c:v>4.74</c:v>
                </c:pt>
                <c:pt idx="6">
                  <c:v>2.8400000000000007</c:v>
                </c:pt>
                <c:pt idx="7">
                  <c:v>1.4100000000000001</c:v>
                </c:pt>
                <c:pt idx="8">
                  <c:v>6.5900000000000007</c:v>
                </c:pt>
                <c:pt idx="9">
                  <c:v>8.44</c:v>
                </c:pt>
                <c:pt idx="10">
                  <c:v>7.6299999999999981</c:v>
                </c:pt>
                <c:pt idx="11">
                  <c:v>3.9499999999999993</c:v>
                </c:pt>
                <c:pt idx="12">
                  <c:v>11.710000000000003</c:v>
                </c:pt>
                <c:pt idx="13">
                  <c:v>4.6499999999999995</c:v>
                </c:pt>
                <c:pt idx="14">
                  <c:v>14.879999999999997</c:v>
                </c:pt>
                <c:pt idx="15">
                  <c:v>14.899999999999981</c:v>
                </c:pt>
                <c:pt idx="16">
                  <c:v>47.259999999999984</c:v>
                </c:pt>
                <c:pt idx="17">
                  <c:v>48.319999999999986</c:v>
                </c:pt>
                <c:pt idx="18">
                  <c:v>66.900000000000119</c:v>
                </c:pt>
                <c:pt idx="19">
                  <c:v>62.67000000000003</c:v>
                </c:pt>
                <c:pt idx="20">
                  <c:v>52.750000000000028</c:v>
                </c:pt>
                <c:pt idx="21">
                  <c:v>94.889999999999858</c:v>
                </c:pt>
                <c:pt idx="22">
                  <c:v>109.74000000000032</c:v>
                </c:pt>
                <c:pt idx="23">
                  <c:v>103.8100000000003</c:v>
                </c:pt>
                <c:pt idx="24">
                  <c:v>107.32000000000035</c:v>
                </c:pt>
                <c:pt idx="25">
                  <c:v>121.94000000000041</c:v>
                </c:pt>
                <c:pt idx="26">
                  <c:v>129.2399999999999</c:v>
                </c:pt>
                <c:pt idx="27">
                  <c:v>160.49999999999972</c:v>
                </c:pt>
                <c:pt idx="28">
                  <c:v>184.39999999999981</c:v>
                </c:pt>
                <c:pt idx="29">
                  <c:v>191.58999999999983</c:v>
                </c:pt>
                <c:pt idx="30">
                  <c:v>176.73000000000016</c:v>
                </c:pt>
                <c:pt idx="31">
                  <c:v>167.44000000000025</c:v>
                </c:pt>
                <c:pt idx="32">
                  <c:v>118.78000000000002</c:v>
                </c:pt>
                <c:pt idx="33">
                  <c:v>125.80000000000004</c:v>
                </c:pt>
                <c:pt idx="34">
                  <c:v>125.65000000000011</c:v>
                </c:pt>
                <c:pt idx="35">
                  <c:v>97.710000000000022</c:v>
                </c:pt>
                <c:pt idx="36">
                  <c:v>26.760000000000062</c:v>
                </c:pt>
                <c:pt idx="3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8E-4E62-98BB-2E9A7D656F3D}"/>
            </c:ext>
          </c:extLst>
        </c:ser>
        <c:ser>
          <c:idx val="2"/>
          <c:order val="2"/>
          <c:tx>
            <c:strRef>
              <c:f>Summary!$I$3</c:f>
              <c:strCache>
                <c:ptCount val="1"/>
                <c:pt idx="0">
                  <c:v>Japan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Summary!$F$4:$F$42</c:f>
              <c:numCache>
                <c:formatCode>General</c:formatCode>
                <c:ptCount val="39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  <c:pt idx="37">
                  <c:v>2017</c:v>
                </c:pt>
              </c:numCache>
            </c:numRef>
          </c:cat>
          <c:val>
            <c:numRef>
              <c:f>Summary!$I$4:$I$42</c:f>
              <c:numCache>
                <c:formatCode>General</c:formatCode>
                <c:ptCount val="3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8.1</c:v>
                </c:pt>
                <c:pt idx="4">
                  <c:v>14.269999999999998</c:v>
                </c:pt>
                <c:pt idx="5">
                  <c:v>14.56</c:v>
                </c:pt>
                <c:pt idx="6">
                  <c:v>19.809999999999999</c:v>
                </c:pt>
                <c:pt idx="7">
                  <c:v>11.63</c:v>
                </c:pt>
                <c:pt idx="8">
                  <c:v>15.759999999999998</c:v>
                </c:pt>
                <c:pt idx="9">
                  <c:v>18.360000000000003</c:v>
                </c:pt>
                <c:pt idx="10">
                  <c:v>14.880000000000003</c:v>
                </c:pt>
                <c:pt idx="11">
                  <c:v>14.780000000000001</c:v>
                </c:pt>
                <c:pt idx="12">
                  <c:v>28.91</c:v>
                </c:pt>
                <c:pt idx="13">
                  <c:v>25.330000000000009</c:v>
                </c:pt>
                <c:pt idx="14">
                  <c:v>33.990000000000016</c:v>
                </c:pt>
                <c:pt idx="15">
                  <c:v>45.750000000000014</c:v>
                </c:pt>
                <c:pt idx="16">
                  <c:v>57.439999999999969</c:v>
                </c:pt>
                <c:pt idx="17">
                  <c:v>48.869999999999969</c:v>
                </c:pt>
                <c:pt idx="18">
                  <c:v>50.04</c:v>
                </c:pt>
                <c:pt idx="19">
                  <c:v>52.34</c:v>
                </c:pt>
                <c:pt idx="20">
                  <c:v>42.770000000000046</c:v>
                </c:pt>
                <c:pt idx="21">
                  <c:v>39.859999999999992</c:v>
                </c:pt>
                <c:pt idx="22">
                  <c:v>41.760000000000019</c:v>
                </c:pt>
                <c:pt idx="23">
                  <c:v>34.200000000000031</c:v>
                </c:pt>
                <c:pt idx="24">
                  <c:v>41.649999999999991</c:v>
                </c:pt>
                <c:pt idx="25">
                  <c:v>54.280000000000008</c:v>
                </c:pt>
                <c:pt idx="26">
                  <c:v>73.729999999999947</c:v>
                </c:pt>
                <c:pt idx="27">
                  <c:v>60.290000000000106</c:v>
                </c:pt>
                <c:pt idx="28">
                  <c:v>60.260000000000034</c:v>
                </c:pt>
                <c:pt idx="29">
                  <c:v>61.889999999999979</c:v>
                </c:pt>
                <c:pt idx="30">
                  <c:v>59.490000000000215</c:v>
                </c:pt>
                <c:pt idx="31">
                  <c:v>53.040000000000092</c:v>
                </c:pt>
                <c:pt idx="32">
                  <c:v>51.74000000000013</c:v>
                </c:pt>
                <c:pt idx="33">
                  <c:v>47.59000000000006</c:v>
                </c:pt>
                <c:pt idx="34">
                  <c:v>39.460000000000107</c:v>
                </c:pt>
                <c:pt idx="35">
                  <c:v>33.720000000000155</c:v>
                </c:pt>
                <c:pt idx="36">
                  <c:v>13.699999999999969</c:v>
                </c:pt>
                <c:pt idx="37">
                  <c:v>0.05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98E-4E62-98BB-2E9A7D656F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22808752"/>
        <c:axId val="922803760"/>
      </c:lineChart>
      <c:catAx>
        <c:axId val="92280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2803760"/>
        <c:crosses val="autoZero"/>
        <c:auto val="1"/>
        <c:lblAlgn val="ctr"/>
        <c:lblOffset val="100"/>
        <c:noMultiLvlLbl val="0"/>
      </c:catAx>
      <c:valAx>
        <c:axId val="922803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2808752"/>
        <c:crosses val="autoZero"/>
        <c:crossBetween val="between"/>
      </c:valAx>
      <c:spPr>
        <a:solidFill>
          <a:schemeClr val="accent2">
            <a:lumMod val="20000"/>
            <a:lumOff val="80000"/>
          </a:schemeClr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tx2">
        <a:lumMod val="20000"/>
        <a:lumOff val="8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984CE-0B4A-4CF7-851B-37292BAFD2B7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81A0B-8C9A-4623-B00C-367180D9A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24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81A0B-8C9A-4623-B00C-367180D9A562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112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24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92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33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60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96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890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359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57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364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026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86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3B4DA-C916-4521-8E17-CF3BBC35D57B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D49FE-2C11-42E9-A926-5B7DD35D55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810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887912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Video Game Data Analysis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096000"/>
            <a:ext cx="9144000" cy="542924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Advance Excel Project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95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22"/>
    </mc:Choice>
    <mc:Fallback xmlns="">
      <p:transition spd="slow" advTm="1302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Charts, Process &amp; Business </a:t>
            </a:r>
            <a:r>
              <a:rPr lang="en-IN" b="1" dirty="0"/>
              <a:t>Insights (Cont.) </a:t>
            </a:r>
            <a:endParaRPr lang="en-IN" b="1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Target </a:t>
            </a:r>
            <a:r>
              <a:rPr lang="en-US" dirty="0"/>
              <a:t>these countries </a:t>
            </a:r>
            <a:r>
              <a:rPr lang="en-US" dirty="0" smtClean="0"/>
              <a:t>to create </a:t>
            </a:r>
            <a:r>
              <a:rPr lang="en-US" dirty="0"/>
              <a:t>a new game on those </a:t>
            </a:r>
            <a:r>
              <a:rPr lang="en-US" dirty="0" smtClean="0"/>
              <a:t>platforms </a:t>
            </a:r>
            <a:endParaRPr lang="en-US" dirty="0"/>
          </a:p>
          <a:p>
            <a:r>
              <a:rPr lang="en-US" dirty="0" smtClean="0"/>
              <a:t>Look </a:t>
            </a:r>
            <a:r>
              <a:rPr lang="en-US" dirty="0"/>
              <a:t>at </a:t>
            </a:r>
            <a:r>
              <a:rPr lang="en-US" dirty="0" smtClean="0"/>
              <a:t>Japan for SNES</a:t>
            </a:r>
          </a:p>
          <a:p>
            <a:r>
              <a:rPr lang="en-US" dirty="0" smtClean="0"/>
              <a:t>Which </a:t>
            </a:r>
            <a:r>
              <a:rPr lang="en-US" dirty="0"/>
              <a:t>platform </a:t>
            </a:r>
            <a:r>
              <a:rPr lang="en-US" dirty="0" smtClean="0"/>
              <a:t>is the best for Europe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1690688"/>
            <a:ext cx="5495925" cy="448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6"/>
    </mc:Choice>
    <mc:Fallback xmlns="">
      <p:transition spd="slow" advTm="2286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</a:t>
            </a:r>
            <a:r>
              <a:rPr lang="en-IN" b="1" dirty="0"/>
              <a:t> </a:t>
            </a:r>
            <a:r>
              <a:rPr lang="en-IN" b="1" dirty="0" smtClean="0"/>
              <a:t>&amp; </a:t>
            </a:r>
            <a:r>
              <a:rPr lang="en-IN" b="1" dirty="0" smtClean="0"/>
              <a:t>Business Insights (Cont.)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sales are changed (increased/decreased) based on the </a:t>
            </a:r>
            <a:r>
              <a:rPr lang="en-US" dirty="0" smtClean="0"/>
              <a:t>year</a:t>
            </a:r>
            <a:endParaRPr lang="en-US" dirty="0"/>
          </a:p>
          <a:p>
            <a:r>
              <a:rPr lang="en-US" dirty="0"/>
              <a:t>A</a:t>
            </a:r>
            <a:r>
              <a:rPr lang="en-US" dirty="0" smtClean="0"/>
              <a:t>re these </a:t>
            </a:r>
            <a:r>
              <a:rPr lang="en-US" dirty="0"/>
              <a:t>sales </a:t>
            </a:r>
            <a:r>
              <a:rPr lang="en-US" dirty="0" smtClean="0"/>
              <a:t>are increasing </a:t>
            </a:r>
            <a:r>
              <a:rPr lang="en-US" dirty="0"/>
              <a:t>or decreasing </a:t>
            </a:r>
            <a:r>
              <a:rPr lang="en-US" dirty="0" smtClean="0"/>
              <a:t>based </a:t>
            </a:r>
            <a:r>
              <a:rPr lang="en-US" dirty="0"/>
              <a:t>on year </a:t>
            </a:r>
            <a:r>
              <a:rPr lang="en-US" dirty="0" smtClean="0"/>
              <a:t>increases 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353050" cy="448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"/>
    </mc:Choice>
    <mc:Fallback xmlns="">
      <p:transition spd="slow" advTm="1033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4902740"/>
            <a:ext cx="10515600" cy="1488332"/>
          </a:xfrm>
        </p:spPr>
        <p:txBody>
          <a:bodyPr/>
          <a:lstStyle/>
          <a:p>
            <a:pPr algn="ctr"/>
            <a:r>
              <a:rPr lang="en-IN" b="1" dirty="0" smtClean="0">
                <a:solidFill>
                  <a:srgbClr val="FF0000"/>
                </a:solidFill>
              </a:rPr>
              <a:t>Thank You!!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52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22"/>
    </mc:Choice>
    <mc:Fallback xmlns="">
      <p:transition spd="slow" advTm="12822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Table of Contents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About the Dataset</a:t>
            </a:r>
          </a:p>
          <a:p>
            <a:r>
              <a:rPr lang="en-IN" dirty="0" smtClean="0"/>
              <a:t>Important Business Objectives</a:t>
            </a:r>
          </a:p>
          <a:p>
            <a:r>
              <a:rPr lang="en-IN" dirty="0" smtClean="0"/>
              <a:t>Overall Ideas about Dashboards</a:t>
            </a:r>
          </a:p>
          <a:p>
            <a:r>
              <a:rPr lang="en-IN" dirty="0" smtClean="0"/>
              <a:t>Charts </a:t>
            </a:r>
            <a:r>
              <a:rPr lang="en-IN" dirty="0"/>
              <a:t>&amp; </a:t>
            </a:r>
            <a:r>
              <a:rPr lang="en-IN" dirty="0" smtClean="0"/>
              <a:t>Business Insights</a:t>
            </a:r>
          </a:p>
          <a:p>
            <a:r>
              <a:rPr lang="en-IN" dirty="0" smtClean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650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4"/>
    </mc:Choice>
    <mc:Fallback xmlns="">
      <p:transition spd="slow" advTm="1484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About the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 smtClean="0"/>
              <a:t>Total of nine columns</a:t>
            </a:r>
            <a:endParaRPr lang="en-IN" dirty="0" smtClean="0"/>
          </a:p>
          <a:p>
            <a:r>
              <a:rPr lang="en-IN" dirty="0" smtClean="0">
                <a:sym typeface="Wingdings" panose="05000000000000000000" pitchFamily="2" charset="2"/>
              </a:rPr>
              <a:t>Platform </a:t>
            </a:r>
            <a:r>
              <a:rPr lang="en-IN" dirty="0" smtClean="0">
                <a:sym typeface="Wingdings" panose="05000000000000000000" pitchFamily="2" charset="2"/>
              </a:rPr>
              <a:t> On which platform the game was created or published</a:t>
            </a:r>
          </a:p>
          <a:p>
            <a:r>
              <a:rPr lang="en-IN" dirty="0" smtClean="0">
                <a:sym typeface="Wingdings" panose="05000000000000000000" pitchFamily="2" charset="2"/>
              </a:rPr>
              <a:t>Years  Game realized or published year</a:t>
            </a:r>
          </a:p>
          <a:p>
            <a:r>
              <a:rPr lang="en-IN" dirty="0" smtClean="0">
                <a:sym typeface="Wingdings" panose="05000000000000000000" pitchFamily="2" charset="2"/>
              </a:rPr>
              <a:t>Genre  Type or category of the video game</a:t>
            </a:r>
          </a:p>
          <a:p>
            <a:r>
              <a:rPr lang="en-IN" dirty="0" smtClean="0">
                <a:sym typeface="Wingdings" panose="05000000000000000000" pitchFamily="2" charset="2"/>
              </a:rPr>
              <a:t>Publisher  Name of the publishers who have published those video games</a:t>
            </a:r>
          </a:p>
          <a:p>
            <a:r>
              <a:rPr lang="en-IN" dirty="0" err="1" smtClean="0">
                <a:sym typeface="Wingdings" panose="05000000000000000000" pitchFamily="2" charset="2"/>
              </a:rPr>
              <a:t>NA_Sales</a:t>
            </a:r>
            <a:r>
              <a:rPr lang="en-IN" dirty="0" smtClean="0">
                <a:sym typeface="Wingdings" panose="05000000000000000000" pitchFamily="2" charset="2"/>
              </a:rPr>
              <a:t>  North America Sales</a:t>
            </a:r>
          </a:p>
          <a:p>
            <a:r>
              <a:rPr lang="en-IN" dirty="0" err="1" smtClean="0">
                <a:sym typeface="Wingdings" panose="05000000000000000000" pitchFamily="2" charset="2"/>
              </a:rPr>
              <a:t>EU_Sales</a:t>
            </a:r>
            <a:r>
              <a:rPr lang="en-IN" dirty="0" smtClean="0">
                <a:sym typeface="Wingdings" panose="05000000000000000000" pitchFamily="2" charset="2"/>
              </a:rPr>
              <a:t>  Europe Sales</a:t>
            </a:r>
          </a:p>
          <a:p>
            <a:r>
              <a:rPr lang="en-IN" dirty="0" err="1" smtClean="0">
                <a:sym typeface="Wingdings" panose="05000000000000000000" pitchFamily="2" charset="2"/>
              </a:rPr>
              <a:t>JP_Sales</a:t>
            </a:r>
            <a:r>
              <a:rPr lang="en-IN" dirty="0" smtClean="0">
                <a:sym typeface="Wingdings" panose="05000000000000000000" pitchFamily="2" charset="2"/>
              </a:rPr>
              <a:t>  Japan Sales</a:t>
            </a:r>
          </a:p>
          <a:p>
            <a:r>
              <a:rPr lang="en-IN" dirty="0" smtClean="0">
                <a:sym typeface="Wingdings" panose="05000000000000000000" pitchFamily="2" charset="2"/>
              </a:rPr>
              <a:t>Global </a:t>
            </a:r>
            <a:r>
              <a:rPr lang="en-IN" dirty="0" smtClean="0">
                <a:sym typeface="Wingdings" panose="05000000000000000000" pitchFamily="2" charset="2"/>
              </a:rPr>
              <a:t>Sales  Summation of North America Sales, Europe Sales, Japan Sales, and other sales</a:t>
            </a:r>
          </a:p>
        </p:txBody>
      </p:sp>
    </p:spTree>
    <p:extLst>
      <p:ext uri="{BB962C8B-B14F-4D97-AF65-F5344CB8AC3E}">
        <p14:creationId xmlns:p14="http://schemas.microsoft.com/office/powerpoint/2010/main" val="139377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5"/>
    </mc:Choice>
    <mc:Fallback xmlns="">
      <p:transition spd="slow" advTm="288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Important Business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N" dirty="0" smtClean="0"/>
              <a:t>Top </a:t>
            </a:r>
            <a:r>
              <a:rPr lang="en-IN" dirty="0"/>
              <a:t>five games in North </a:t>
            </a:r>
            <a:r>
              <a:rPr lang="en-IN" dirty="0" smtClean="0"/>
              <a:t>America, Europe, and </a:t>
            </a:r>
            <a:r>
              <a:rPr lang="en-IN" dirty="0" smtClean="0"/>
              <a:t>Japan</a:t>
            </a:r>
            <a:endParaRPr lang="en-IN" dirty="0"/>
          </a:p>
          <a:p>
            <a:pPr lvl="0"/>
            <a:r>
              <a:rPr lang="en-IN" dirty="0" smtClean="0"/>
              <a:t>The publisher who created </a:t>
            </a:r>
            <a:r>
              <a:rPr lang="en-IN" dirty="0"/>
              <a:t>maximum games </a:t>
            </a:r>
            <a:r>
              <a:rPr lang="en-IN" dirty="0" smtClean="0"/>
              <a:t>on </a:t>
            </a:r>
            <a:r>
              <a:rPr lang="en-IN" dirty="0"/>
              <a:t>different </a:t>
            </a:r>
            <a:r>
              <a:rPr lang="en-IN" dirty="0" smtClean="0"/>
              <a:t>platforms</a:t>
            </a:r>
            <a:endParaRPr lang="en-IN" dirty="0"/>
          </a:p>
          <a:p>
            <a:pPr lvl="0"/>
            <a:r>
              <a:rPr lang="en-IN" dirty="0" smtClean="0"/>
              <a:t>Mostly </a:t>
            </a:r>
            <a:r>
              <a:rPr lang="en-IN" dirty="0"/>
              <a:t>used </a:t>
            </a:r>
            <a:r>
              <a:rPr lang="en-IN" dirty="0" smtClean="0"/>
              <a:t>Platform in Japan</a:t>
            </a:r>
            <a:endParaRPr lang="en-IN" dirty="0"/>
          </a:p>
          <a:p>
            <a:pPr lvl="0"/>
            <a:r>
              <a:rPr lang="en-IN" dirty="0" smtClean="0"/>
              <a:t>Most </a:t>
            </a:r>
            <a:r>
              <a:rPr lang="en-IN" dirty="0"/>
              <a:t>widely used (famous</a:t>
            </a:r>
            <a:r>
              <a:rPr lang="en-IN" dirty="0" smtClean="0"/>
              <a:t>) Genre </a:t>
            </a:r>
            <a:r>
              <a:rPr lang="en-IN" dirty="0"/>
              <a:t>in North America</a:t>
            </a:r>
            <a:r>
              <a:rPr lang="en-IN" dirty="0" smtClean="0"/>
              <a:t>?</a:t>
            </a:r>
          </a:p>
          <a:p>
            <a:pPr lvl="0"/>
            <a:r>
              <a:rPr lang="en-IN" dirty="0" smtClean="0"/>
              <a:t>Year-wise Sales.</a:t>
            </a:r>
            <a:endParaRPr lang="en-IN" dirty="0"/>
          </a:p>
          <a:p>
            <a:pPr lvl="0"/>
            <a:r>
              <a:rPr lang="en-IN" dirty="0" smtClean="0"/>
              <a:t>Global </a:t>
            </a:r>
            <a:r>
              <a:rPr lang="en-IN" dirty="0"/>
              <a:t>sales for all types of Genre </a:t>
            </a:r>
            <a:r>
              <a:rPr lang="en-IN" dirty="0" smtClean="0"/>
              <a:t>(top?)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132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4"/>
    </mc:Choice>
    <mc:Fallback xmlns="">
      <p:transition spd="slow" advTm="156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Overall Ideas about Dashboards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Combination </a:t>
            </a:r>
            <a:r>
              <a:rPr lang="en-US" dirty="0" smtClean="0"/>
              <a:t>of a few static charts and more dynamic </a:t>
            </a:r>
            <a:r>
              <a:rPr lang="en-US" dirty="0" smtClean="0"/>
              <a:t>charts</a:t>
            </a:r>
            <a:endParaRPr lang="en-IN" dirty="0" smtClean="0"/>
          </a:p>
          <a:p>
            <a:r>
              <a:rPr lang="en-IN" dirty="0" smtClean="0"/>
              <a:t>Control Points: years</a:t>
            </a:r>
            <a:r>
              <a:rPr lang="en-IN" dirty="0" smtClean="0"/>
              <a:t>, platforms, or genre.</a:t>
            </a:r>
          </a:p>
          <a:p>
            <a:r>
              <a:rPr lang="en-IN" dirty="0" smtClean="0"/>
              <a:t>Helpful </a:t>
            </a:r>
            <a:r>
              <a:rPr lang="en-IN" dirty="0" smtClean="0"/>
              <a:t>for </a:t>
            </a:r>
            <a:r>
              <a:rPr lang="en-IN" b="1" dirty="0" smtClean="0"/>
              <a:t>business persons </a:t>
            </a:r>
            <a:r>
              <a:rPr lang="en-IN" dirty="0" smtClean="0"/>
              <a:t>or the </a:t>
            </a:r>
            <a:r>
              <a:rPr lang="en-IN" b="1" dirty="0" smtClean="0"/>
              <a:t>current company itself</a:t>
            </a:r>
            <a:r>
              <a:rPr lang="en-IN" dirty="0" smtClean="0"/>
              <a:t>.</a:t>
            </a:r>
          </a:p>
          <a:p>
            <a:r>
              <a:rPr lang="en-IN" dirty="0" smtClean="0"/>
              <a:t>Helps </a:t>
            </a:r>
            <a:r>
              <a:rPr lang="en-IN" b="1" dirty="0" smtClean="0"/>
              <a:t>new </a:t>
            </a:r>
            <a:r>
              <a:rPr lang="en-IN" b="1" dirty="0" smtClean="0"/>
              <a:t>start-up video game </a:t>
            </a:r>
            <a:r>
              <a:rPr lang="en-IN" b="1" dirty="0" smtClean="0"/>
              <a:t>industry</a:t>
            </a:r>
            <a:endParaRPr lang="en-IN" dirty="0" smtClean="0"/>
          </a:p>
          <a:p>
            <a:r>
              <a:rPr lang="en-IN" dirty="0" smtClean="0"/>
              <a:t>Increase </a:t>
            </a:r>
            <a:r>
              <a:rPr lang="en-IN" dirty="0" smtClean="0"/>
              <a:t>their profits by taking </a:t>
            </a:r>
            <a:r>
              <a:rPr lang="en-IN" dirty="0" smtClean="0"/>
              <a:t>decisions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787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1"/>
    </mc:Choice>
    <mc:Fallback xmlns="">
      <p:transition spd="slow" advTm="686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</a:t>
            </a:r>
            <a:r>
              <a:rPr lang="en-IN" b="1" dirty="0"/>
              <a:t> </a:t>
            </a:r>
            <a:r>
              <a:rPr lang="en-IN" b="1" dirty="0" smtClean="0"/>
              <a:t>&amp; </a:t>
            </a:r>
            <a:r>
              <a:rPr lang="en-IN" b="1" dirty="0" smtClean="0"/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Understanding </a:t>
            </a:r>
            <a:r>
              <a:rPr lang="en-US" dirty="0"/>
              <a:t>the entire sales history of North America, Europe, and </a:t>
            </a:r>
            <a:r>
              <a:rPr lang="en-US" dirty="0" smtClean="0"/>
              <a:t>Japan</a:t>
            </a:r>
            <a:endParaRPr lang="en-US" dirty="0"/>
          </a:p>
          <a:p>
            <a:r>
              <a:rPr lang="en-US" dirty="0" smtClean="0"/>
              <a:t>Time series sales analysis from </a:t>
            </a:r>
            <a:r>
              <a:rPr lang="en-US" dirty="0"/>
              <a:t>1980 to </a:t>
            </a:r>
            <a:r>
              <a:rPr lang="en-US" dirty="0" smtClean="0"/>
              <a:t>2017</a:t>
            </a:r>
          </a:p>
          <a:p>
            <a:r>
              <a:rPr lang="en-US" dirty="0" smtClean="0"/>
              <a:t>2008: Best year of North </a:t>
            </a:r>
            <a:r>
              <a:rPr lang="en-US" dirty="0"/>
              <a:t>A</a:t>
            </a:r>
            <a:r>
              <a:rPr lang="en-US" dirty="0" smtClean="0"/>
              <a:t>merica</a:t>
            </a:r>
            <a:endParaRPr lang="en-IN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7045377"/>
              </p:ext>
            </p:extLst>
          </p:nvPr>
        </p:nvGraphicFramePr>
        <p:xfrm>
          <a:off x="381000" y="1825624"/>
          <a:ext cx="5810250" cy="43513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4720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"/>
    </mc:Choice>
    <mc:Fallback xmlns="">
      <p:transition spd="slow" advTm="54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</a:t>
            </a:r>
            <a:r>
              <a:rPr lang="en-IN" b="1" dirty="0"/>
              <a:t> </a:t>
            </a:r>
            <a:r>
              <a:rPr lang="en-IN" b="1" dirty="0" smtClean="0"/>
              <a:t>&amp; </a:t>
            </a:r>
            <a:r>
              <a:rPr lang="en-IN" b="1" dirty="0" smtClean="0"/>
              <a:t>Business </a:t>
            </a:r>
            <a:r>
              <a:rPr lang="en-IN" b="1" dirty="0"/>
              <a:t>Insights (Cont.) </a:t>
            </a:r>
            <a:endParaRPr lang="en-IN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Target </a:t>
            </a:r>
            <a:r>
              <a:rPr lang="en-US" dirty="0"/>
              <a:t>those publishers </a:t>
            </a:r>
            <a:r>
              <a:rPr lang="en-US" dirty="0" smtClean="0"/>
              <a:t>to </a:t>
            </a:r>
            <a:r>
              <a:rPr lang="en-US" dirty="0"/>
              <a:t>launch a new game into the </a:t>
            </a:r>
            <a:r>
              <a:rPr lang="en-US" dirty="0" smtClean="0"/>
              <a:t>market</a:t>
            </a:r>
            <a:endParaRPr lang="en-US" dirty="0"/>
          </a:p>
          <a:p>
            <a:r>
              <a:rPr lang="en-US" dirty="0"/>
              <a:t>Helps a company that wants to start a business in the Video game</a:t>
            </a:r>
            <a:endParaRPr lang="en-US" dirty="0" smtClean="0"/>
          </a:p>
          <a:p>
            <a:r>
              <a:rPr lang="en-US" dirty="0" smtClean="0"/>
              <a:t>Electronics Arts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1825625"/>
            <a:ext cx="5529263" cy="373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1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58"/>
    </mc:Choice>
    <mc:Fallback xmlns="">
      <p:transition spd="slow" advTm="7458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</a:t>
            </a:r>
            <a:r>
              <a:rPr lang="en-IN" b="1" dirty="0"/>
              <a:t> </a:t>
            </a:r>
            <a:r>
              <a:rPr lang="en-IN" b="1" dirty="0" smtClean="0"/>
              <a:t>&amp; </a:t>
            </a:r>
            <a:r>
              <a:rPr lang="en-IN" b="1" dirty="0" smtClean="0"/>
              <a:t>Business </a:t>
            </a:r>
            <a:r>
              <a:rPr lang="en-IN" b="1" dirty="0"/>
              <a:t>Insights (Cont.) </a:t>
            </a:r>
            <a:endParaRPr lang="en-IN" b="1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Finding the best Genre in various countries </a:t>
            </a:r>
          </a:p>
          <a:p>
            <a:r>
              <a:rPr lang="en-US" dirty="0" smtClean="0"/>
              <a:t>For simulation, target North America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hich Genre </a:t>
            </a:r>
            <a:r>
              <a:rPr lang="en-US" dirty="0"/>
              <a:t>is more famous in </a:t>
            </a:r>
            <a:r>
              <a:rPr lang="en-US" dirty="0" smtClean="0"/>
              <a:t>Japan?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53530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8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5"/>
    </mc:Choice>
    <mc:Fallback xmlns="">
      <p:transition spd="slow" advTm="253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Charts</a:t>
            </a:r>
            <a:r>
              <a:rPr lang="en-IN" b="1" dirty="0"/>
              <a:t> </a:t>
            </a:r>
            <a:r>
              <a:rPr lang="en-IN" b="1" dirty="0" smtClean="0"/>
              <a:t>&amp; </a:t>
            </a:r>
            <a:r>
              <a:rPr lang="en-IN" b="1" dirty="0" smtClean="0"/>
              <a:t>Business Insights </a:t>
            </a:r>
            <a:r>
              <a:rPr lang="en-IN" b="1" dirty="0"/>
              <a:t>(Cont.)</a:t>
            </a:r>
            <a:endParaRPr lang="en-IN" b="1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Target </a:t>
            </a:r>
            <a:r>
              <a:rPr lang="en-US" dirty="0"/>
              <a:t>those games based on the country for more </a:t>
            </a:r>
            <a:r>
              <a:rPr lang="en-US" dirty="0" smtClean="0"/>
              <a:t>sales</a:t>
            </a:r>
            <a:endParaRPr lang="en-US" dirty="0"/>
          </a:p>
          <a:p>
            <a:r>
              <a:rPr lang="en-US" dirty="0"/>
              <a:t>L</a:t>
            </a:r>
            <a:r>
              <a:rPr lang="en-US" dirty="0" smtClean="0"/>
              <a:t>ook </a:t>
            </a:r>
            <a:r>
              <a:rPr lang="en-US" dirty="0"/>
              <a:t>at these games' popularity based on the country, </a:t>
            </a:r>
            <a:r>
              <a:rPr lang="en-US" dirty="0" smtClean="0"/>
              <a:t>and can </a:t>
            </a:r>
            <a:r>
              <a:rPr lang="en-US" dirty="0"/>
              <a:t>sales </a:t>
            </a:r>
            <a:r>
              <a:rPr lang="en-US" dirty="0" smtClean="0"/>
              <a:t>accordingly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357377" cy="448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67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1"/>
    </mc:Choice>
    <mc:Fallback xmlns="">
      <p:transition spd="slow" advTm="70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395</Words>
  <Application>Microsoft Office PowerPoint</Application>
  <PresentationFormat>Widescreen</PresentationFormat>
  <Paragraphs>57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Video Game Data Analysis</vt:lpstr>
      <vt:lpstr>Table of Contents</vt:lpstr>
      <vt:lpstr>About the Dataset</vt:lpstr>
      <vt:lpstr>Important Business Objectives</vt:lpstr>
      <vt:lpstr>Overall Ideas about Dashboards</vt:lpstr>
      <vt:lpstr>Charts &amp; Business Insights</vt:lpstr>
      <vt:lpstr>Charts &amp; Business Insights (Cont.) </vt:lpstr>
      <vt:lpstr>Charts &amp; Business Insights (Cont.) </vt:lpstr>
      <vt:lpstr>Charts &amp; Business Insights (Cont.)</vt:lpstr>
      <vt:lpstr>Charts, Process &amp; Business Insights (Cont.) </vt:lpstr>
      <vt:lpstr>Charts &amp; Business Insights (Cont.)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Supriyo Barik</dc:creator>
  <cp:lastModifiedBy>Supriyo Barik</cp:lastModifiedBy>
  <cp:revision>61</cp:revision>
  <dcterms:created xsi:type="dcterms:W3CDTF">2020-12-03T16:03:15Z</dcterms:created>
  <dcterms:modified xsi:type="dcterms:W3CDTF">2020-12-18T16:30:34Z</dcterms:modified>
</cp:coreProperties>
</file>

<file path=docProps/thumbnail.jpeg>
</file>